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90" r:id="rId5"/>
    <p:sldId id="292" r:id="rId6"/>
    <p:sldId id="278" r:id="rId7"/>
    <p:sldId id="293" r:id="rId8"/>
    <p:sldId id="298" r:id="rId9"/>
    <p:sldId id="294" r:id="rId10"/>
    <p:sldId id="295" r:id="rId11"/>
    <p:sldId id="296" r:id="rId12"/>
    <p:sldId id="297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4/11/23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9101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468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0566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9297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574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5869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Steps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2431" y="1252537"/>
            <a:ext cx="11387138" cy="4657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Let’s begin our first step implementation together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Structure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Create our step definition class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Create page classes, one per each  page that our flow requires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Fleshing out our code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List the objects we need, per page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Create methods that perform the required interactions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Call methods by order of flow from our step definition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Let’s run our first step!</a:t>
            </a:r>
            <a:br>
              <a:rPr lang="en-US" sz="2000" dirty="0"/>
            </a:br>
            <a:endParaRPr lang="en-US" sz="2000" dirty="0"/>
          </a:p>
          <a:p>
            <a:pPr marL="514350" indent="-51435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step 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9030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289621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2431" y="1252537"/>
            <a:ext cx="11387138" cy="4657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Implement the second custom step from our test scenarios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We can look at it now and try to map the structure and the required methods together. 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US" sz="2000" dirty="0"/>
            </a:br>
            <a:endParaRPr lang="en-US" sz="2000" dirty="0"/>
          </a:p>
          <a:p>
            <a:pPr marL="514350" indent="-51435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28347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3408042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258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Introducing Custom Steps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212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Common commands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6DFAD4-0995-974E-B3F5-A24A2ACC0AD6}"/>
              </a:ext>
            </a:extLst>
          </p:cNvPr>
          <p:cNvSpPr/>
          <p:nvPr/>
        </p:nvSpPr>
        <p:spPr>
          <a:xfrm>
            <a:off x="4652470" y="2669831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A5D538-0010-C24C-90D7-195BFDFCF0D1}"/>
              </a:ext>
            </a:extLst>
          </p:cNvPr>
          <p:cNvSpPr txBox="1"/>
          <p:nvPr/>
        </p:nvSpPr>
        <p:spPr>
          <a:xfrm>
            <a:off x="5268036" y="3482677"/>
            <a:ext cx="360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Implementing our first custom step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0D7D36-66E8-8A4E-A4AF-1F8BB30322A2}"/>
              </a:ext>
            </a:extLst>
          </p:cNvPr>
          <p:cNvSpPr/>
          <p:nvPr/>
        </p:nvSpPr>
        <p:spPr>
          <a:xfrm>
            <a:off x="4652470" y="4146253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294AC3-F39C-E14E-B858-28F676F35874}"/>
              </a:ext>
            </a:extLst>
          </p:cNvPr>
          <p:cNvSpPr txBox="1"/>
          <p:nvPr/>
        </p:nvSpPr>
        <p:spPr>
          <a:xfrm>
            <a:off x="5268036" y="4157453"/>
            <a:ext cx="12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Custom Steps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A Custom step allows us to wrap a series of actions in one step and then re-use it </a:t>
            </a:r>
            <a:r>
              <a:rPr lang="en-US" sz="2000" dirty="0" err="1"/>
              <a:t>eg.</a:t>
            </a:r>
            <a:r>
              <a:rPr lang="en-US" sz="2000" dirty="0"/>
              <a:t> Login to app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Steps can also include logic as we have full ability to utilize Java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A step can be used in multiple scenarios</a:t>
            </a: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custom step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Let’s look at the samples in the starter kit.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Open the </a:t>
            </a:r>
            <a:r>
              <a:rPr lang="en-US" sz="2000" dirty="0">
                <a:latin typeface="Calibri" panose="020F0502020204030204" pitchFamily="34" charset="0"/>
              </a:rPr>
              <a:t>project and see the steps class for the expense tracker sample. The sample contains: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effectLst/>
                <a:latin typeface="Calibri" panose="020F0502020204030204" pitchFamily="34" charset="0"/>
              </a:rPr>
              <a:t>Steps definition c</a:t>
            </a:r>
            <a:r>
              <a:rPr lang="en-US" sz="1800" dirty="0">
                <a:latin typeface="Calibri" panose="020F0502020204030204" pitchFamily="34" charset="0"/>
              </a:rPr>
              <a:t>lass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</a:rPr>
              <a:t>Page classes </a:t>
            </a:r>
          </a:p>
          <a:p>
            <a:pPr marL="514350" indent="-51435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</a:rPr>
              <a:t>Automation navigates through the different pages of your app.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For each page we create a class and list the objects and all the required methods which map the actions the page offers.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Finally, we create steps that utilize these methods as needed.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1698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Commands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Inside the methods of the page classes, we will find the actual navigations inside the app.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We will look at the most common commands today,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/>
              <a:t>More commands will be covered in later sessions; we are just getting started!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Basic objects commands: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>
                <a:solidFill>
                  <a:srgbClr val="9876AA"/>
                </a:solidFill>
              </a:rPr>
              <a:t>loginlNativeButton</a:t>
            </a:r>
            <a:r>
              <a:rPr lang="en-US" sz="1800" dirty="0" err="1"/>
              <a:t>.click</a:t>
            </a:r>
            <a:r>
              <a:rPr lang="en-US" sz="1800" dirty="0"/>
              <a:t>()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>
                <a:solidFill>
                  <a:srgbClr val="9876AA"/>
                </a:solidFill>
              </a:rPr>
              <a:t>emailNativeTextfield</a:t>
            </a:r>
            <a:r>
              <a:rPr lang="en-US" sz="1800" dirty="0" err="1"/>
              <a:t>.sendKeys</a:t>
            </a:r>
            <a:r>
              <a:rPr lang="en-US" sz="1800" dirty="0"/>
              <a:t>(email)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>
                <a:solidFill>
                  <a:srgbClr val="9876AA"/>
                </a:solidFill>
              </a:rPr>
              <a:t>searchTextBox</a:t>
            </a:r>
            <a:r>
              <a:rPr lang="en-US" sz="1800" dirty="0" err="1"/>
              <a:t>.clear</a:t>
            </a:r>
            <a:r>
              <a:rPr lang="en-US" sz="1800" dirty="0"/>
              <a:t>()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/>
              <a:t>ReportUtils.</a:t>
            </a:r>
            <a:r>
              <a:rPr lang="en-US" sz="1800" i="1" dirty="0" err="1"/>
              <a:t>logAssert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6A8759"/>
                </a:solidFill>
              </a:rPr>
              <a:t>"Verify Login screen Email"</a:t>
            </a:r>
            <a:r>
              <a:rPr lang="en-US" sz="1800" dirty="0">
                <a:solidFill>
                  <a:srgbClr val="CC7832"/>
                </a:solidFill>
              </a:rPr>
              <a:t>, </a:t>
            </a:r>
            <a:r>
              <a:rPr lang="en-US" sz="1800" dirty="0" err="1">
                <a:solidFill>
                  <a:srgbClr val="9876AA"/>
                </a:solidFill>
              </a:rPr>
              <a:t>emailNativeTextfield</a:t>
            </a:r>
            <a:r>
              <a:rPr lang="en-US" sz="1800" dirty="0" err="1"/>
              <a:t>.isDisplayed</a:t>
            </a:r>
            <a:r>
              <a:rPr lang="en-US" sz="1800" dirty="0"/>
              <a:t>())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700" dirty="0" err="1"/>
              <a:t>ReportUtils.</a:t>
            </a:r>
            <a:r>
              <a:rPr lang="en-US" sz="1700" i="1" dirty="0" err="1"/>
              <a:t>logAssert</a:t>
            </a:r>
            <a:r>
              <a:rPr lang="en-US" sz="1700" dirty="0"/>
              <a:t>(</a:t>
            </a:r>
            <a:r>
              <a:rPr lang="en-US" sz="1700" dirty="0">
                <a:solidFill>
                  <a:srgbClr val="6A8759"/>
                </a:solidFill>
              </a:rPr>
              <a:t>"Email was entered as expected"</a:t>
            </a:r>
            <a:r>
              <a:rPr lang="en-US" sz="1700" dirty="0">
                <a:solidFill>
                  <a:srgbClr val="CC7832"/>
                </a:solidFill>
              </a:rPr>
              <a:t>, </a:t>
            </a:r>
            <a:r>
              <a:rPr lang="en-US" sz="1700" dirty="0" err="1">
                <a:solidFill>
                  <a:srgbClr val="9876AA"/>
                </a:solidFill>
              </a:rPr>
              <a:t>loginlEmailTextFieldValue</a:t>
            </a:r>
            <a:r>
              <a:rPr lang="en-US" sz="1700" dirty="0" err="1"/>
              <a:t>.getText</a:t>
            </a:r>
            <a:r>
              <a:rPr lang="en-US" sz="1700" dirty="0"/>
              <a:t>().</a:t>
            </a:r>
            <a:r>
              <a:rPr lang="en-US" sz="1700" dirty="0" err="1"/>
              <a:t>equalsIgnoreCase</a:t>
            </a:r>
            <a:r>
              <a:rPr lang="en-US" sz="1700" dirty="0"/>
              <a:t>(email))</a:t>
            </a:r>
            <a:r>
              <a:rPr lang="en-US" sz="1700" dirty="0">
                <a:solidFill>
                  <a:srgbClr val="CC7832"/>
                </a:solidFill>
              </a:rPr>
              <a:t>;</a:t>
            </a:r>
            <a:br>
              <a:rPr lang="en-US" sz="2000" dirty="0">
                <a:solidFill>
                  <a:srgbClr val="CC7832"/>
                </a:solidFill>
              </a:rPr>
            </a:br>
            <a:endParaRPr lang="en-US" sz="2000" dirty="0"/>
          </a:p>
          <a:p>
            <a:pPr marL="514350" indent="-51435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commands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352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In the page class we list the objects of the page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A Java object is created which we can then use in the methods which perform the actions on the page.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The listing is recommended and useful for the methods but does require a complete list of the relevant objects from the properties file.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It is possible to avoid the list and call the action e.g. </a:t>
            </a:r>
            <a:r>
              <a:rPr lang="en-US" dirty="0"/>
              <a:t>click("</a:t>
            </a:r>
            <a:r>
              <a:rPr lang="en-US" dirty="0" err="1"/>
              <a:t>home.flight.btn</a:t>
            </a:r>
            <a:r>
              <a:rPr lang="en-US" dirty="0"/>
              <a:t>");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/>
              <a:t>In complex projects it is recommended to maintain the object listing. </a:t>
            </a:r>
            <a:br>
              <a:rPr lang="en-US" sz="2000" dirty="0"/>
            </a:br>
            <a:endParaRPr lang="en-US" sz="2000" dirty="0"/>
          </a:p>
          <a:p>
            <a:pPr marL="514350" indent="-51435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The page Class 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7737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first custom step</a:t>
            </a:r>
          </a:p>
        </p:txBody>
      </p:sp>
    </p:spTree>
    <p:extLst>
      <p:ext uri="{BB962C8B-B14F-4D97-AF65-F5344CB8AC3E}">
        <p14:creationId xmlns:p14="http://schemas.microsoft.com/office/powerpoint/2010/main" val="208406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450</Words>
  <Application>Microsoft Macintosh PowerPoint</Application>
  <PresentationFormat>Widescreen</PresentationFormat>
  <Paragraphs>68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Custom Steps</vt:lpstr>
      <vt:lpstr>Agenda</vt:lpstr>
      <vt:lpstr>Introducing Custom Steps</vt:lpstr>
      <vt:lpstr>What is a custom step</vt:lpstr>
      <vt:lpstr>The Structure</vt:lpstr>
      <vt:lpstr>Common Commands</vt:lpstr>
      <vt:lpstr>Common commands</vt:lpstr>
      <vt:lpstr>The page Class </vt:lpstr>
      <vt:lpstr>Implementing first custom step</vt:lpstr>
      <vt:lpstr>Our first step </vt:lpstr>
      <vt:lpstr>Assignment</vt:lpstr>
      <vt:lpstr>Assignment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46</cp:revision>
  <dcterms:created xsi:type="dcterms:W3CDTF">2019-03-01T15:15:54Z</dcterms:created>
  <dcterms:modified xsi:type="dcterms:W3CDTF">2023-04-11T15:43:22Z</dcterms:modified>
</cp:coreProperties>
</file>